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65" r:id="rId4"/>
    <p:sldId id="257" r:id="rId5"/>
    <p:sldId id="259" r:id="rId6"/>
    <p:sldId id="258" r:id="rId7"/>
    <p:sldId id="260" r:id="rId8"/>
    <p:sldId id="261" r:id="rId9"/>
    <p:sldId id="262" r:id="rId10"/>
    <p:sldId id="267"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3400" y="510540"/>
            <a:ext cx="8109585" cy="895985"/>
          </a:xfrm>
        </p:spPr>
        <p:txBody>
          <a:bodyPr>
            <a:normAutofit fontScale="90000"/>
          </a:bodyPr>
          <a:lstStyle/>
          <a:p>
            <a:r>
              <a:rPr lang="en-US" b="1" dirty="0"/>
              <a:t>AIR QUALITY INDEX</a:t>
            </a:r>
            <a:br>
              <a:rPr lang="en-US" b="1" dirty="0"/>
            </a:br>
            <a:r>
              <a:rPr lang="en-US" b="1" dirty="0"/>
              <a:t>HIGH LEVEL DOCUMENT</a:t>
            </a:r>
            <a:endParaRPr lang="en-US" b="1" dirty="0"/>
          </a:p>
        </p:txBody>
      </p:sp>
      <p:sp>
        <p:nvSpPr>
          <p:cNvPr id="3" name="Subtitle 2"/>
          <p:cNvSpPr>
            <a:spLocks noGrp="1"/>
          </p:cNvSpPr>
          <p:nvPr>
            <p:ph type="subTitle" idx="1"/>
          </p:nvPr>
        </p:nvSpPr>
        <p:spPr>
          <a:xfrm>
            <a:off x="1524000" y="1878330"/>
            <a:ext cx="9144000" cy="4082415"/>
          </a:xfrm>
        </p:spPr>
        <p:txBody>
          <a:bodyPr/>
          <a:lstStyle/>
          <a:p>
            <a:r>
              <a:rPr lang="en-US" sz="2400" b="1"/>
              <a:t>The precise prediction of AQI and other atmospheric pollutant levels is crucial for policymakers to give early warning and develop control strategies.</a:t>
            </a:r>
            <a:endParaRPr lang="en-US" sz="2400" b="1"/>
          </a:p>
        </p:txBody>
      </p:sp>
      <p:pic>
        <p:nvPicPr>
          <p:cNvPr id="5" name="Picture 4" descr="environmental_awareness-970x550"/>
          <p:cNvPicPr>
            <a:picLocks noChangeAspect="1"/>
          </p:cNvPicPr>
          <p:nvPr/>
        </p:nvPicPr>
        <p:blipFill>
          <a:blip r:embed="rId1"/>
          <a:stretch>
            <a:fillRect/>
          </a:stretch>
        </p:blipFill>
        <p:spPr>
          <a:xfrm>
            <a:off x="2848610" y="3458210"/>
            <a:ext cx="6494145" cy="3010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32727"/>
            <a:ext cx="10972800" cy="1143000"/>
          </a:xfrm>
        </p:spPr>
        <p:txBody>
          <a:bodyPr/>
          <a:p>
            <a:r>
              <a:rPr lang="en-US" sz="2400" b="1"/>
              <a:t>USER FRIENDLY DEPLOYMENT</a:t>
            </a:r>
            <a:endParaRPr lang="en-US" sz="2400" b="1"/>
          </a:p>
        </p:txBody>
      </p:sp>
      <p:sp>
        <p:nvSpPr>
          <p:cNvPr id="3" name="Content Placeholder 2"/>
          <p:cNvSpPr>
            <a:spLocks noGrp="1"/>
          </p:cNvSpPr>
          <p:nvPr>
            <p:ph idx="1"/>
          </p:nvPr>
        </p:nvSpPr>
        <p:spPr/>
        <p:txBody>
          <a:bodyPr/>
          <a:p>
            <a:endParaRPr lang="en-US"/>
          </a:p>
        </p:txBody>
      </p:sp>
      <p:pic>
        <p:nvPicPr>
          <p:cNvPr id="4" name="X">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55955" y="556260"/>
            <a:ext cx="10880725" cy="57448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1O TIPS FOR MAINTAIN GOOD AIR QUALITY INDEX</a:t>
            </a:r>
            <a:br>
              <a:rPr lang="en-US"/>
            </a:br>
            <a:endParaRPr lang="en-US"/>
          </a:p>
        </p:txBody>
      </p:sp>
      <p:sp>
        <p:nvSpPr>
          <p:cNvPr id="3" name="Content Placeholder 2"/>
          <p:cNvSpPr>
            <a:spLocks noGrp="1"/>
          </p:cNvSpPr>
          <p:nvPr>
            <p:ph idx="1"/>
          </p:nvPr>
        </p:nvSpPr>
        <p:spPr>
          <a:xfrm>
            <a:off x="520700" y="950595"/>
            <a:ext cx="10972800" cy="4957445"/>
          </a:xfrm>
        </p:spPr>
        <p:txBody>
          <a:bodyPr/>
          <a:p>
            <a:r>
              <a:rPr lang="en-US" sz="1600" b="1"/>
              <a:t>1. Limit the frequent use of vehicles</a:t>
            </a:r>
            <a:endParaRPr lang="en-US" sz="1600" b="1"/>
          </a:p>
          <a:p>
            <a:endParaRPr lang="en-US" sz="1600" b="1"/>
          </a:p>
          <a:p>
            <a:r>
              <a:rPr lang="en-US" sz="1600" b="1"/>
              <a:t>2. Quit smoking tobacco</a:t>
            </a:r>
            <a:endParaRPr lang="en-US" sz="1600" b="1"/>
          </a:p>
          <a:p>
            <a:endParaRPr lang="en-US" sz="1600" b="1"/>
          </a:p>
          <a:p>
            <a:r>
              <a:rPr lang="en-US" sz="1600" b="1"/>
              <a:t>3. Do not use and burn plastics</a:t>
            </a:r>
            <a:endParaRPr lang="en-US" sz="1600" b="1"/>
          </a:p>
          <a:p>
            <a:endParaRPr lang="en-US" sz="1600" b="1"/>
          </a:p>
          <a:p>
            <a:r>
              <a:rPr lang="en-US" sz="1600" b="1"/>
              <a:t>4. Minimize waste production</a:t>
            </a:r>
            <a:endParaRPr lang="en-US" sz="1600" b="1"/>
          </a:p>
          <a:p>
            <a:endParaRPr lang="en-US" sz="1600" b="1"/>
          </a:p>
          <a:p>
            <a:r>
              <a:rPr lang="en-US" sz="1600" b="1"/>
              <a:t>5. Buys things of use as it will reduce waste.</a:t>
            </a:r>
            <a:endParaRPr lang="en-US" sz="1600" b="1"/>
          </a:p>
          <a:p>
            <a:endParaRPr lang="en-US" sz="1600" b="1"/>
          </a:p>
          <a:p>
            <a:r>
              <a:rPr lang="en-US" sz="1600" b="1"/>
              <a:t>6. Minimize the use of air conditioners, refrigerants, and other coolants.</a:t>
            </a:r>
            <a:endParaRPr lang="en-US" sz="1600" b="1"/>
          </a:p>
          <a:p>
            <a:endParaRPr lang="en-US" sz="1600" b="1"/>
          </a:p>
          <a:p>
            <a:r>
              <a:rPr lang="en-US" sz="1600" b="1"/>
              <a:t>7. Follow the 5 R’s: Reuse, Reduce, Recycle, Repair, and Refuse.</a:t>
            </a:r>
            <a:endParaRPr lang="en-US" sz="1600" b="1"/>
          </a:p>
          <a:p>
            <a:endParaRPr lang="en-US" sz="1600" b="1"/>
          </a:p>
          <a:p>
            <a:r>
              <a:rPr lang="en-US" sz="1600" b="1"/>
              <a:t>8. Opt for public transport</a:t>
            </a:r>
            <a:endParaRPr lang="en-US" sz="1600" b="1"/>
          </a:p>
          <a:p>
            <a:endParaRPr lang="en-US" sz="1600" b="1"/>
          </a:p>
          <a:p>
            <a:r>
              <a:rPr lang="en-US" sz="1600" b="1"/>
              <a:t>9. Switch to renewable energy such as solar and wind energy</a:t>
            </a:r>
            <a:endParaRPr lang="en-US" sz="1600" b="1"/>
          </a:p>
          <a:p>
            <a:endParaRPr lang="en-US" sz="1600" b="1"/>
          </a:p>
          <a:p>
            <a:r>
              <a:rPr lang="en-US" sz="1600" b="1"/>
              <a:t>10. Get your kitchen chimneys clean regularly</a:t>
            </a:r>
            <a:endParaRPr lang="en-US"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CONTENTS</a:t>
            </a:r>
            <a:endParaRPr lang="en-US"/>
          </a:p>
        </p:txBody>
      </p:sp>
      <p:sp>
        <p:nvSpPr>
          <p:cNvPr id="3" name="Content Placeholder 2"/>
          <p:cNvSpPr>
            <a:spLocks noGrp="1"/>
          </p:cNvSpPr>
          <p:nvPr>
            <p:ph idx="1"/>
          </p:nvPr>
        </p:nvSpPr>
        <p:spPr/>
        <p:txBody>
          <a:bodyPr/>
          <a:p>
            <a:r>
              <a:rPr lang="en-US" sz="2000"/>
              <a:t>1</a:t>
            </a:r>
            <a:r>
              <a:rPr lang="en-US"/>
              <a:t>. </a:t>
            </a:r>
            <a:r>
              <a:rPr lang="en-US" sz="2000"/>
              <a:t>INDIAN AQI EQUATION</a:t>
            </a:r>
            <a:endParaRPr lang="en-US" sz="2000"/>
          </a:p>
          <a:p>
            <a:r>
              <a:rPr lang="en-US" sz="2000"/>
              <a:t>2.  INDIAN CPCB AQI</a:t>
            </a:r>
            <a:endParaRPr lang="en-US" sz="2000"/>
          </a:p>
          <a:p>
            <a:r>
              <a:rPr lang="en-US" sz="2000"/>
              <a:t>3.  ARCHITECTURE OF DATAFLOW</a:t>
            </a:r>
            <a:endParaRPr lang="en-US" sz="2000"/>
          </a:p>
          <a:p>
            <a:r>
              <a:rPr lang="en-US" sz="2000"/>
              <a:t>4.  ANALYSIS REPORT</a:t>
            </a:r>
            <a:endParaRPr lang="en-US" sz="2000"/>
          </a:p>
          <a:p>
            <a:r>
              <a:rPr lang="en-US" sz="2000"/>
              <a:t>5.  S02 LEVEL REPORT BY STATES</a:t>
            </a:r>
            <a:endParaRPr lang="en-US" sz="2000"/>
          </a:p>
          <a:p>
            <a:r>
              <a:rPr lang="en-US" sz="2000"/>
              <a:t>6.  MODEL EVALUAVATION PERCENT</a:t>
            </a:r>
            <a:endParaRPr lang="en-US" sz="2000"/>
          </a:p>
          <a:p>
            <a:r>
              <a:rPr lang="en-US" sz="2000"/>
              <a:t>7.  TOOLS USED</a:t>
            </a:r>
            <a:endParaRPr lang="en-US" sz="2000"/>
          </a:p>
          <a:p>
            <a:r>
              <a:rPr lang="en-US" sz="2000"/>
              <a:t>8.  DEPLOYMENT SCREEN.</a:t>
            </a:r>
            <a:endParaRPr lang="en-US" sz="2000"/>
          </a:p>
          <a:p>
            <a:r>
              <a:rPr lang="en-US" sz="2000"/>
              <a:t>9.  1O TIPS FOR MAINTAIN GOOD AIR QUALITY INDEX</a:t>
            </a: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sym typeface="+mn-ea"/>
              </a:rPr>
              <a:t>1. Indian equation for AQI:</a:t>
            </a:r>
            <a:br>
              <a:rPr lang="en-US"/>
            </a:br>
            <a:endParaRPr lang="en-US"/>
          </a:p>
        </p:txBody>
      </p:sp>
      <p:sp>
        <p:nvSpPr>
          <p:cNvPr id="3" name="Content Placeholder 2"/>
          <p:cNvSpPr>
            <a:spLocks noGrp="1"/>
          </p:cNvSpPr>
          <p:nvPr>
            <p:ph idx="1"/>
          </p:nvPr>
        </p:nvSpPr>
        <p:spPr/>
        <p:txBody>
          <a:bodyPr>
            <a:normAutofit fontScale="60000"/>
          </a:bodyPr>
          <a:p>
            <a:r>
              <a:rPr lang="en-US"/>
              <a:t>The Indian AQI range differs from that of US-EPA. To calculate AQI, a minimum of three parameters should be taken out of which one must be either PM10 or PM2.5.</a:t>
            </a:r>
            <a:endParaRPr lang="en-US"/>
          </a:p>
          <a:p>
            <a:r>
              <a:rPr lang="en-US"/>
              <a:t>To calculate sub-indices, 16 hours of data is needed.</a:t>
            </a:r>
            <a:endParaRPr lang="en-US"/>
          </a:p>
          <a:p>
            <a:endParaRPr lang="en-US"/>
          </a:p>
          <a:p>
            <a:r>
              <a:rPr lang="en-US"/>
              <a:t>For example: If you wish to calculate AQI on the basis of PM2.5, CO, and ozone, calculate the sub-index for each parameter separately.</a:t>
            </a:r>
            <a:endParaRPr lang="en-US"/>
          </a:p>
          <a:p>
            <a:r>
              <a:rPr lang="en-US"/>
              <a:t>If the current concentration of PM2.5 is 110 ug/m3, then referring to AQI range as per Indian standards BPHi = 120, BPLo = 91, IHi = 300 and ILo = 201.</a:t>
            </a:r>
            <a:endParaRPr lang="en-US"/>
          </a:p>
          <a:p>
            <a:r>
              <a:rPr lang="en-US"/>
              <a:t>Putting the values in equation and solving:</a:t>
            </a:r>
            <a:endParaRPr lang="en-US"/>
          </a:p>
          <a:p>
            <a:r>
              <a:rPr lang="en-US"/>
              <a:t>Sub Index= [(300-201)/ (120-91)] (110-91) + 201 = 265.86</a:t>
            </a:r>
            <a:endParaRPr lang="en-US"/>
          </a:p>
          <a:p>
            <a:endParaRPr lang="en-US"/>
          </a:p>
          <a:p>
            <a:r>
              <a:rPr lang="en-US"/>
              <a:t>Similarly, for other parameters, the sub-index can be calculated and the worst sub-index shows the AQI.</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19200" y="591820"/>
            <a:ext cx="10972800" cy="582613"/>
          </a:xfrm>
        </p:spPr>
        <p:txBody>
          <a:bodyPr/>
          <a:p>
            <a:r>
              <a:rPr lang="en-US" b="1">
                <a:sym typeface="+mn-ea"/>
              </a:rPr>
              <a:t>Indian (CPCB) AQI</a:t>
            </a:r>
            <a:r>
              <a:rPr lang="en-US">
                <a:sym typeface="+mn-ea"/>
              </a:rPr>
              <a:t>:</a:t>
            </a:r>
            <a:br>
              <a:rPr lang="en-US"/>
            </a:br>
            <a:endParaRPr lang="en-US"/>
          </a:p>
        </p:txBody>
      </p:sp>
      <p:sp>
        <p:nvSpPr>
          <p:cNvPr id="3" name="Content Placeholder 2"/>
          <p:cNvSpPr>
            <a:spLocks noGrp="1"/>
          </p:cNvSpPr>
          <p:nvPr>
            <p:ph idx="1"/>
          </p:nvPr>
        </p:nvSpPr>
        <p:spPr/>
        <p:txBody>
          <a:bodyPr/>
          <a:p>
            <a:r>
              <a:rPr lang="en-US" sz="1400"/>
              <a:t>According to the Indian Government (CPCB), Indian AQI range is from 0-500, from 0 being good and 500 being severe. There are eight major pollutants to be taken into account for AQI calculation, viz. particulate matter (PM 10 and PM 2.5), carbon monoxide (CO), ozone (O3), nitrogen dioxide (NO2), sulfur dioxide (SO2), ammonia (NH3), and lead (Pb). To calculate AQI, data for a minimum of three pollutants must be present, of which one should be either PM10 or PM2.5, AQI ranging from 0-500 has different concentrations for each pollutant and has health effects accordingly.</a:t>
            </a:r>
            <a:endParaRPr lang="en-US" sz="1400"/>
          </a:p>
          <a:p>
            <a:endParaRPr lang="en-US" sz="1400"/>
          </a:p>
          <a:p>
            <a:r>
              <a:rPr lang="en-US" sz="1400"/>
              <a:t>Indian AQI range &amp; probable impacts:</a:t>
            </a:r>
            <a:endParaRPr lang="en-US" sz="1400"/>
          </a:p>
          <a:p>
            <a:r>
              <a:rPr lang="en-US" sz="1400"/>
              <a:t>0-50: This range defines air quality as good as it shows minimal or no impact on health.</a:t>
            </a:r>
            <a:endParaRPr lang="en-US" sz="1400"/>
          </a:p>
          <a:p>
            <a:endParaRPr lang="en-US" sz="1400"/>
          </a:p>
          <a:p>
            <a:r>
              <a:rPr lang="en-US" sz="1400"/>
              <a:t>51-100: This is a satisfactory air quality range and it can show effects such as breathing difficulty in sensitive groups.</a:t>
            </a:r>
            <a:endParaRPr lang="en-US" sz="1400"/>
          </a:p>
          <a:p>
            <a:endParaRPr lang="en-US" sz="1400"/>
          </a:p>
          <a:p>
            <a:r>
              <a:rPr lang="en-US" sz="1400"/>
              <a:t>101-200: The range shows moderate air quality with impacts such as breathing discomfort for children and elderly people, and people already suffering from lung disorders and heart disease.</a:t>
            </a:r>
            <a:endParaRPr lang="en-US" sz="1400"/>
          </a:p>
          <a:p>
            <a:endParaRPr lang="en-US" sz="1400"/>
          </a:p>
          <a:p>
            <a:r>
              <a:rPr lang="en-US" sz="1400"/>
              <a:t>201-300: AQI falling in this range communicates that the air quality is poor and shows health effects on people when exposed for the long term. People already suffering from heart diseases can experience discomfort from short exposure.</a:t>
            </a:r>
            <a:endParaRPr lang="en-US" sz="1400"/>
          </a:p>
          <a:p>
            <a:endParaRPr lang="en-US" sz="1400"/>
          </a:p>
          <a:p>
            <a:r>
              <a:rPr lang="en-US" sz="1400"/>
              <a:t>301-400: This range shows very poor air quality and causes respiratory illness for a longer duration of exposure.</a:t>
            </a:r>
            <a:endParaRPr lang="en-US" sz="1400"/>
          </a:p>
          <a:p>
            <a:endParaRPr lang="en-US" sz="1400"/>
          </a:p>
          <a:p>
            <a:r>
              <a:rPr lang="en-US" sz="1400"/>
              <a:t>401-500: This is the severe range of AQI causing health impacts to normal and diseased people. It also causes severe health impacts on sensitive groups.</a:t>
            </a:r>
            <a:endParaRPr 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a:xfrm>
            <a:off x="1716405" y="0"/>
            <a:ext cx="8758555" cy="1325880"/>
          </a:xfrm>
        </p:spPr>
        <p:txBody>
          <a:bodyPr>
            <a:normAutofit fontScale="90000"/>
          </a:bodyPr>
          <a:p>
            <a:r>
              <a:rPr lang="en-US" b="1"/>
              <a:t>ARCHITECTURE OF DATAFLOW</a:t>
            </a:r>
            <a:endParaRPr lang="en-US" b="1"/>
          </a:p>
        </p:txBody>
      </p:sp>
      <p:pic>
        <p:nvPicPr>
          <p:cNvPr id="6" name="Content Placeholder 5" descr="download"/>
          <p:cNvPicPr>
            <a:picLocks noChangeAspect="1"/>
          </p:cNvPicPr>
          <p:nvPr>
            <p:ph idx="1"/>
          </p:nvPr>
        </p:nvPicPr>
        <p:blipFill>
          <a:blip r:embed="rId1"/>
          <a:stretch>
            <a:fillRect/>
          </a:stretch>
        </p:blipFill>
        <p:spPr>
          <a:xfrm>
            <a:off x="1899285" y="1126490"/>
            <a:ext cx="8394065" cy="58540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81120" y="-164465"/>
            <a:ext cx="3860165" cy="990600"/>
          </a:xfrm>
        </p:spPr>
        <p:txBody>
          <a:bodyPr/>
          <a:p>
            <a:r>
              <a:rPr lang="en-US" sz="2800" b="1"/>
              <a:t>ANALYSIS REPORT</a:t>
            </a:r>
            <a:endParaRPr lang="en-US" sz="2800" b="1"/>
          </a:p>
        </p:txBody>
      </p:sp>
      <p:sp>
        <p:nvSpPr>
          <p:cNvPr id="4" name="Text Box 3"/>
          <p:cNvSpPr txBox="1"/>
          <p:nvPr/>
        </p:nvSpPr>
        <p:spPr>
          <a:xfrm>
            <a:off x="927100" y="3454400"/>
            <a:ext cx="309880" cy="368300"/>
          </a:xfrm>
          <a:prstGeom prst="rect">
            <a:avLst/>
          </a:prstGeom>
          <a:noFill/>
        </p:spPr>
        <p:txBody>
          <a:bodyPr wrap="none" rtlCol="0">
            <a:spAutoFit/>
          </a:bodyPr>
          <a:p>
            <a:endParaRPr lang="en-US"/>
          </a:p>
        </p:txBody>
      </p:sp>
      <p:pic>
        <p:nvPicPr>
          <p:cNvPr id="8" name="Content Placeholder 7" descr="11"/>
          <p:cNvPicPr>
            <a:picLocks noChangeAspect="1"/>
          </p:cNvPicPr>
          <p:nvPr>
            <p:ph idx="1"/>
          </p:nvPr>
        </p:nvPicPr>
        <p:blipFill>
          <a:blip r:embed="rId1"/>
          <a:stretch>
            <a:fillRect/>
          </a:stretch>
        </p:blipFill>
        <p:spPr>
          <a:xfrm>
            <a:off x="186690" y="652780"/>
            <a:ext cx="11491595" cy="6219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SO2 LEVEL REPORT BY STATES</a:t>
            </a:r>
            <a:endParaRPr lang="en-US"/>
          </a:p>
        </p:txBody>
      </p:sp>
      <p:pic>
        <p:nvPicPr>
          <p:cNvPr id="4" name="Content Placeholder 3" descr="111"/>
          <p:cNvPicPr>
            <a:picLocks noChangeAspect="1"/>
          </p:cNvPicPr>
          <p:nvPr>
            <p:ph sz="half" idx="1"/>
          </p:nvPr>
        </p:nvPicPr>
        <p:blipFill>
          <a:blip r:embed="rId1"/>
          <a:stretch>
            <a:fillRect/>
          </a:stretch>
        </p:blipFill>
        <p:spPr>
          <a:xfrm>
            <a:off x="609600" y="1574800"/>
            <a:ext cx="4100830" cy="2205990"/>
          </a:xfrm>
          <a:prstGeom prst="rect">
            <a:avLst/>
          </a:prstGeom>
        </p:spPr>
      </p:pic>
      <p:pic>
        <p:nvPicPr>
          <p:cNvPr id="6" name="Content Placeholder 5" descr="download (6)"/>
          <p:cNvPicPr>
            <a:picLocks noChangeAspect="1"/>
          </p:cNvPicPr>
          <p:nvPr>
            <p:ph sz="half" idx="2"/>
          </p:nvPr>
        </p:nvPicPr>
        <p:blipFill>
          <a:blip r:embed="rId2"/>
          <a:stretch>
            <a:fillRect/>
          </a:stretch>
        </p:blipFill>
        <p:spPr>
          <a:xfrm>
            <a:off x="609600" y="4142105"/>
            <a:ext cx="4100830" cy="2489835"/>
          </a:xfrm>
          <a:prstGeom prst="rect">
            <a:avLst/>
          </a:prstGeom>
        </p:spPr>
      </p:pic>
      <p:pic>
        <p:nvPicPr>
          <p:cNvPr id="8" name="Picture 7" descr="R"/>
          <p:cNvPicPr>
            <a:picLocks noChangeAspect="1"/>
          </p:cNvPicPr>
          <p:nvPr/>
        </p:nvPicPr>
        <p:blipFill>
          <a:blip r:embed="rId3"/>
          <a:srcRect r="30257"/>
          <a:stretch>
            <a:fillRect/>
          </a:stretch>
        </p:blipFill>
        <p:spPr>
          <a:xfrm>
            <a:off x="6120765" y="1417955"/>
            <a:ext cx="4897755" cy="49733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MODEL EVALUATION PERCENT</a:t>
            </a:r>
            <a:endParaRPr lang="en-US" b="1"/>
          </a:p>
        </p:txBody>
      </p:sp>
      <p:sp>
        <p:nvSpPr>
          <p:cNvPr id="3" name="Content Placeholder 2"/>
          <p:cNvSpPr>
            <a:spLocks noGrp="1"/>
          </p:cNvSpPr>
          <p:nvPr>
            <p:ph sz="half" idx="1"/>
          </p:nvPr>
        </p:nvSpPr>
        <p:spPr>
          <a:xfrm>
            <a:off x="609600" y="1600200"/>
            <a:ext cx="6425565" cy="4526280"/>
          </a:xfrm>
        </p:spPr>
        <p:txBody>
          <a:bodyPr/>
          <a:p>
            <a:r>
              <a:rPr lang="en-US" sz="2400"/>
              <a:t>DECISION TREE: 99.93%</a:t>
            </a:r>
            <a:endParaRPr lang="en-US" sz="2400"/>
          </a:p>
          <a:p>
            <a:r>
              <a:rPr lang="en-US" sz="2400"/>
              <a:t>RANDOM FOREST:99.93%</a:t>
            </a:r>
            <a:endParaRPr lang="en-US" sz="2400"/>
          </a:p>
          <a:p>
            <a:r>
              <a:rPr lang="en-US" sz="2400"/>
              <a:t>LINEAR REGRESSION:88.34%</a:t>
            </a:r>
            <a:endParaRPr lang="en-US"/>
          </a:p>
          <a:p>
            <a:endParaRPr lang="en-US"/>
          </a:p>
          <a:p>
            <a:r>
              <a:rPr lang="en-US" b="1"/>
              <a:t>WHY DECISION TREE ?</a:t>
            </a:r>
            <a:endParaRPr lang="en-US" b="1"/>
          </a:p>
          <a:p>
            <a:r>
              <a:rPr lang="en-US" sz="2400"/>
              <a:t>Are simple to understand and interpret. People are able to understand decision tree models after a brief explanation.</a:t>
            </a:r>
            <a:endParaRPr lang="en-US" sz="2400"/>
          </a:p>
          <a:p>
            <a:endParaRPr lang="en-US" sz="2400"/>
          </a:p>
          <a:p>
            <a:r>
              <a:rPr lang="en-US" sz="2400"/>
              <a:t>Help determine worst, best, and expected values for different scenarios.</a:t>
            </a:r>
            <a:endParaRPr lang="en-US" sz="2400"/>
          </a:p>
        </p:txBody>
      </p:sp>
      <p:pic>
        <p:nvPicPr>
          <p:cNvPr id="5" name="Content Placeholder 4" descr="SS"/>
          <p:cNvPicPr>
            <a:picLocks noChangeAspect="1"/>
          </p:cNvPicPr>
          <p:nvPr>
            <p:ph sz="half" idx="2"/>
          </p:nvPr>
        </p:nvPicPr>
        <p:blipFill>
          <a:blip r:embed="rId1"/>
          <a:stretch>
            <a:fillRect/>
          </a:stretch>
        </p:blipFill>
        <p:spPr>
          <a:xfrm>
            <a:off x="7602220" y="2435860"/>
            <a:ext cx="3509645" cy="35096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77800" y="-317"/>
            <a:ext cx="10972800" cy="1143000"/>
          </a:xfrm>
        </p:spPr>
        <p:txBody>
          <a:bodyPr/>
          <a:p>
            <a:r>
              <a:rPr lang="en-US" b="1"/>
              <a:t>TOOLS USED</a:t>
            </a:r>
            <a:endParaRPr lang="en-US" b="1"/>
          </a:p>
        </p:txBody>
      </p:sp>
      <p:sp>
        <p:nvSpPr>
          <p:cNvPr id="3" name="Content Placeholder 2"/>
          <p:cNvSpPr>
            <a:spLocks noGrp="1"/>
          </p:cNvSpPr>
          <p:nvPr>
            <p:ph sz="half" idx="1"/>
          </p:nvPr>
        </p:nvSpPr>
        <p:spPr>
          <a:xfrm>
            <a:off x="1343660" y="948055"/>
            <a:ext cx="4030345" cy="5897245"/>
          </a:xfrm>
        </p:spPr>
        <p:txBody>
          <a:bodyPr/>
          <a:p>
            <a:r>
              <a:rPr lang="en-US" sz="2000" b="1"/>
              <a:t>PYTHON10</a:t>
            </a:r>
            <a:endParaRPr lang="en-US" sz="2000" b="1"/>
          </a:p>
          <a:p>
            <a:r>
              <a:rPr lang="en-US" sz="2000" b="1"/>
              <a:t>JUPYTER NOTEBOOK</a:t>
            </a:r>
            <a:endParaRPr lang="en-US" sz="2000" b="1"/>
          </a:p>
          <a:p>
            <a:r>
              <a:rPr lang="en-US" sz="2000" b="1"/>
              <a:t>ANACONDA</a:t>
            </a:r>
            <a:endParaRPr lang="en-US" sz="2000" b="1"/>
          </a:p>
          <a:p>
            <a:r>
              <a:rPr lang="en-US" sz="2000" b="1"/>
              <a:t>VISUALSTUDIO</a:t>
            </a:r>
            <a:endParaRPr lang="en-US" sz="2000" b="1"/>
          </a:p>
          <a:p>
            <a:r>
              <a:rPr lang="en-US" sz="2000" b="1"/>
              <a:t>PANDAS</a:t>
            </a:r>
            <a:endParaRPr lang="en-US" sz="2000" b="1"/>
          </a:p>
          <a:p>
            <a:r>
              <a:rPr lang="en-US" sz="2000" b="1"/>
              <a:t>NUMPY</a:t>
            </a:r>
            <a:endParaRPr lang="en-US" sz="2000" b="1"/>
          </a:p>
          <a:p>
            <a:r>
              <a:rPr lang="en-US" sz="2000" b="1"/>
              <a:t>MATPLOTLIB</a:t>
            </a:r>
            <a:endParaRPr lang="en-US" sz="2000" b="1"/>
          </a:p>
        </p:txBody>
      </p:sp>
      <p:sp>
        <p:nvSpPr>
          <p:cNvPr id="4" name="Content Placeholder 3"/>
          <p:cNvSpPr>
            <a:spLocks noGrp="1"/>
          </p:cNvSpPr>
          <p:nvPr>
            <p:ph sz="half" idx="2"/>
          </p:nvPr>
        </p:nvSpPr>
        <p:spPr>
          <a:xfrm flipH="1">
            <a:off x="1343660" y="3538855"/>
            <a:ext cx="4845050" cy="5552440"/>
          </a:xfrm>
        </p:spPr>
        <p:txBody>
          <a:bodyPr/>
          <a:p>
            <a:r>
              <a:rPr lang="en-US" sz="2000" b="1">
                <a:sym typeface="+mn-ea"/>
              </a:rPr>
              <a:t>SEABORN</a:t>
            </a:r>
            <a:endParaRPr lang="en-US" sz="2000" b="1"/>
          </a:p>
          <a:p>
            <a:r>
              <a:rPr lang="en-US" sz="2000" b="1">
                <a:sym typeface="+mn-ea"/>
              </a:rPr>
              <a:t>SKLEARN</a:t>
            </a:r>
            <a:endParaRPr lang="en-US" sz="2000" b="1"/>
          </a:p>
          <a:p>
            <a:r>
              <a:rPr lang="en-US" sz="2000" b="1">
                <a:sym typeface="+mn-ea"/>
              </a:rPr>
              <a:t>JOBLIB</a:t>
            </a:r>
            <a:endParaRPr lang="en-US" sz="2000" b="1"/>
          </a:p>
          <a:p>
            <a:r>
              <a:rPr lang="en-US" sz="2000" b="1">
                <a:sym typeface="+mn-ea"/>
              </a:rPr>
              <a:t>FLASK API</a:t>
            </a:r>
            <a:endParaRPr lang="en-US" sz="2000" b="1"/>
          </a:p>
          <a:p>
            <a:r>
              <a:rPr lang="en-US" sz="2000" b="1">
                <a:sym typeface="+mn-ea"/>
              </a:rPr>
              <a:t>HTML</a:t>
            </a:r>
            <a:endParaRPr lang="en-US" sz="2000" b="1"/>
          </a:p>
          <a:p>
            <a:r>
              <a:rPr lang="en-US" sz="2000" b="1">
                <a:sym typeface="+mn-ea"/>
              </a:rPr>
              <a:t>JAVASCRIPT</a:t>
            </a:r>
            <a:endParaRPr lang="en-US" sz="2000" b="1"/>
          </a:p>
          <a:p>
            <a:r>
              <a:rPr lang="en-US" sz="2000" b="1">
                <a:sym typeface="+mn-ea"/>
              </a:rPr>
              <a:t>CSS</a:t>
            </a:r>
            <a:endParaRPr lang="en-US" sz="2000" b="1"/>
          </a:p>
          <a:p>
            <a:endParaRPr lang="en-US" sz="2000" b="1"/>
          </a:p>
        </p:txBody>
      </p:sp>
      <p:pic>
        <p:nvPicPr>
          <p:cNvPr id="6" name="Picture 5" descr="0_j1pqHqSkGg-sS2x4"/>
          <p:cNvPicPr>
            <a:picLocks noChangeAspect="1"/>
          </p:cNvPicPr>
          <p:nvPr/>
        </p:nvPicPr>
        <p:blipFill>
          <a:blip r:embed="rId1"/>
          <a:stretch>
            <a:fillRect/>
          </a:stretch>
        </p:blipFill>
        <p:spPr>
          <a:xfrm>
            <a:off x="4772025" y="1202690"/>
            <a:ext cx="6494145" cy="538734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3665</Words>
  <Application>WPS Presentation</Application>
  <PresentationFormat>Widescreen</PresentationFormat>
  <Paragraphs>105</Paragraphs>
  <Slides>11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Arial</vt:lpstr>
      <vt:lpstr>SimSun</vt:lpstr>
      <vt:lpstr>Wingdings</vt:lpstr>
      <vt:lpstr>Calibri Light</vt:lpstr>
      <vt:lpstr>Calibri</vt:lpstr>
      <vt:lpstr>Microsoft YaHei</vt:lpstr>
      <vt:lpstr>Arial Unicode MS</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INDEX HIGH LEVEL DOCUMENT</dc:title>
  <dc:creator/>
  <cp:lastModifiedBy>mrsha</cp:lastModifiedBy>
  <cp:revision>2</cp:revision>
  <dcterms:created xsi:type="dcterms:W3CDTF">2023-07-07T10:56:37Z</dcterms:created>
  <dcterms:modified xsi:type="dcterms:W3CDTF">2023-07-07T10:57:20Z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7990CDF92FF24D9D98D58002EDE82552</vt:lpwstr>
  </property>
  <property fmtid="{D5CDD505-2E9C-101B-9397-08002B2CF9AE}" pid="3" name="KSOProductBuildVer">
    <vt:lpwstr>1033-11.2.0.11417</vt:lpwstr>
  </property>
</Properties>
</file>